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24"/>
  </p:notesMasterIdLst>
  <p:handoutMasterIdLst>
    <p:handoutMasterId r:id="rId25"/>
  </p:handout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8" r:id="rId9"/>
    <p:sldId id="279" r:id="rId10"/>
    <p:sldId id="283" r:id="rId11"/>
    <p:sldId id="284" r:id="rId12"/>
    <p:sldId id="285" r:id="rId13"/>
    <p:sldId id="286" r:id="rId14"/>
    <p:sldId id="277" r:id="rId15"/>
    <p:sldId id="271" r:id="rId16"/>
    <p:sldId id="272" r:id="rId17"/>
    <p:sldId id="273" r:id="rId18"/>
    <p:sldId id="275" r:id="rId19"/>
    <p:sldId id="276" r:id="rId20"/>
    <p:sldId id="280" r:id="rId21"/>
    <p:sldId id="281" r:id="rId22"/>
    <p:sldId id="282" r:id="rId23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590" autoAdjust="0"/>
  </p:normalViewPr>
  <p:slideViewPr>
    <p:cSldViewPr>
      <p:cViewPr varScale="1">
        <p:scale>
          <a:sx n="81" d="100"/>
          <a:sy n="81" d="100"/>
        </p:scale>
        <p:origin x="149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/>
              <a:t>Python</a:t>
            </a:r>
            <a:endParaRPr lang="fr-FR" dirty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/>
              <a:t>© Cyril Vincent Conseil</a:t>
            </a:r>
            <a:endParaRPr lang="fr-FR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Chapitre 15</a:t>
            </a:r>
          </a:p>
          <a:p>
            <a:pPr eaLnBrk="1" hangingPunct="1"/>
            <a:r>
              <a:rPr lang="fr-FR" altLang="fr-FR" dirty="0"/>
              <a:t>Autres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5023445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107495" y="2132856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Deep</a:t>
            </a:r>
            <a:r>
              <a:rPr lang="fr-FR" sz="3600" dirty="0"/>
              <a:t> Learning</a:t>
            </a:r>
          </a:p>
        </p:txBody>
      </p:sp>
      <p:pic>
        <p:nvPicPr>
          <p:cNvPr id="6" name="Picture 4" descr="Keras tutorial - kera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812775"/>
            <a:ext cx="1320081" cy="13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98FBF2-EE58-4C78-8BFF-A9C44A9D6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Policy and Value Network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3A7D88-9B42-4340-BA96-10106A3DD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Comment noter un coup dans un jeu sans avoir fini le jeu</a:t>
            </a:r>
          </a:p>
          <a:p>
            <a:pPr lvl="1"/>
            <a:r>
              <a:rPr lang="fr-FR" dirty="0"/>
              <a:t>Dans un GAN il faut attendre d'avoir fini la génération pour la noter</a:t>
            </a:r>
          </a:p>
          <a:p>
            <a:pPr lvl="1"/>
            <a:r>
              <a:rPr lang="fr-FR" dirty="0"/>
              <a:t>Si le jeu dure trop longtemps c'est impossible</a:t>
            </a:r>
          </a:p>
          <a:p>
            <a:pPr lvl="1"/>
            <a:r>
              <a:rPr lang="fr-FR" dirty="0"/>
              <a:t>Il faut donc noter chaque coup</a:t>
            </a:r>
          </a:p>
          <a:p>
            <a:pPr lvl="1"/>
            <a:r>
              <a:rPr lang="fr-FR" dirty="0"/>
              <a:t>Utilisé dans </a:t>
            </a:r>
            <a:r>
              <a:rPr lang="fr-FR" dirty="0" err="1"/>
              <a:t>AlphaGo</a:t>
            </a:r>
            <a:r>
              <a:rPr lang="fr-FR" dirty="0"/>
              <a:t> et </a:t>
            </a:r>
            <a:r>
              <a:rPr lang="fr-FR" dirty="0" err="1"/>
              <a:t>StockFish</a:t>
            </a:r>
            <a:r>
              <a:rPr lang="fr-FR" dirty="0"/>
              <a:t>, abandonné dans </a:t>
            </a:r>
            <a:r>
              <a:rPr lang="fr-FR" dirty="0" err="1"/>
              <a:t>AlphaZero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0196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5C6CD-92C1-4420-B507-D282921D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Policy network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FE06F7-4E73-49BA-A94F-4B52A9763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 réseau va attribué un état à une action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30FCC75-6CE5-449E-85B2-33B955D5DE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12" y="2251043"/>
            <a:ext cx="786765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766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43EF4D-0AB3-450F-BC4A-DEFBE17F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Value network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2533A-944E-4A14-B278-16CBE18C8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Va noter l'action du Policy Network</a:t>
            </a:r>
          </a:p>
        </p:txBody>
      </p:sp>
      <p:sp>
        <p:nvSpPr>
          <p:cNvPr id="4" name="AutoShape 2" descr="Image for post">
            <a:extLst>
              <a:ext uri="{FF2B5EF4-FFF2-40B4-BE49-F238E27FC236}">
                <a16:creationId xmlns:a16="http://schemas.microsoft.com/office/drawing/2014/main" id="{BE48B862-E563-4E06-AB47-36AFE0900F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A61145AA-0CD7-4A6F-AE70-B21D9810F4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348880"/>
            <a:ext cx="4572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798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6D2BF4-D27A-4488-9E39-37F0838C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Policy &amp; Value Network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9C4FE3-4B29-42A7-A30D-2398DA8B8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Associé à un réseau classique (MLP) va calculer le </a:t>
            </a:r>
            <a:r>
              <a:rPr lang="fr-FR" dirty="0" err="1"/>
              <a:t>loss</a:t>
            </a:r>
            <a:r>
              <a:rPr lang="fr-FR" dirty="0"/>
              <a:t> du réseau</a:t>
            </a:r>
          </a:p>
          <a:p>
            <a:r>
              <a:rPr lang="fr-FR" dirty="0" err="1"/>
              <a:t>Reinforcement</a:t>
            </a:r>
            <a:r>
              <a:rPr lang="fr-FR" dirty="0"/>
              <a:t> Learning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3825D5D8-1A5A-43ED-967E-20AE4E0B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56494"/>
            <a:ext cx="5415942" cy="34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22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CRNN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RNN</a:t>
            </a:r>
          </a:p>
          <a:p>
            <a:pPr lvl="1"/>
            <a:r>
              <a:rPr lang="fr-FR" dirty="0" err="1"/>
              <a:t>Recurent</a:t>
            </a:r>
            <a:r>
              <a:rPr lang="fr-FR" dirty="0"/>
              <a:t> Neural Network</a:t>
            </a:r>
          </a:p>
          <a:p>
            <a:pPr lvl="1"/>
            <a:r>
              <a:rPr lang="fr-FR" dirty="0"/>
              <a:t>Réseau sous forme de graphe et non d'arbre</a:t>
            </a:r>
          </a:p>
          <a:p>
            <a:r>
              <a:rPr lang="fr-FR" dirty="0" err="1"/>
              <a:t>Convulational</a:t>
            </a:r>
            <a:r>
              <a:rPr lang="fr-FR" dirty="0"/>
              <a:t> </a:t>
            </a:r>
            <a:r>
              <a:rPr lang="fr-FR" dirty="0" err="1"/>
              <a:t>Recurent</a:t>
            </a:r>
            <a:r>
              <a:rPr lang="fr-FR" dirty="0"/>
              <a:t> Neural Network</a:t>
            </a:r>
          </a:p>
          <a:p>
            <a:pPr lvl="1"/>
            <a:r>
              <a:rPr lang="fr-FR" dirty="0"/>
              <a:t>CNN + RNN = CRNN</a:t>
            </a:r>
          </a:p>
          <a:p>
            <a:r>
              <a:rPr lang="fr-FR" dirty="0"/>
              <a:t>Réseaux </a:t>
            </a:r>
            <a:r>
              <a:rPr lang="fr-FR" dirty="0" err="1"/>
              <a:t>circonvolutif</a:t>
            </a:r>
            <a:endParaRPr lang="fr-FR" dirty="0"/>
          </a:p>
          <a:p>
            <a:pPr lvl="1"/>
            <a:r>
              <a:rPr lang="fr-FR" dirty="0"/>
              <a:t>Le triplet </a:t>
            </a:r>
            <a:r>
              <a:rPr lang="fr-FR" dirty="0" err="1"/>
              <a:t>Conv</a:t>
            </a:r>
            <a:r>
              <a:rPr lang="fr-FR" dirty="0"/>
              <a:t> - </a:t>
            </a:r>
            <a:r>
              <a:rPr lang="fr-FR" dirty="0" err="1"/>
              <a:t>Regularization</a:t>
            </a:r>
            <a:r>
              <a:rPr lang="fr-FR" dirty="0"/>
              <a:t> - Pool est répété en boucle + CRNN</a:t>
            </a:r>
          </a:p>
          <a:p>
            <a:r>
              <a:rPr lang="fr-FR" dirty="0"/>
              <a:t>GRU</a:t>
            </a:r>
          </a:p>
          <a:p>
            <a:pPr lvl="1"/>
            <a:r>
              <a:rPr lang="fr-FR" dirty="0" err="1"/>
              <a:t>Gated</a:t>
            </a:r>
            <a:r>
              <a:rPr lang="fr-FR" dirty="0"/>
              <a:t> </a:t>
            </a:r>
            <a:r>
              <a:rPr lang="fr-FR" dirty="0" err="1"/>
              <a:t>Recurrent</a:t>
            </a:r>
            <a:r>
              <a:rPr lang="fr-FR" dirty="0"/>
              <a:t> Unit </a:t>
            </a:r>
          </a:p>
          <a:p>
            <a:pPr lvl="1"/>
            <a:r>
              <a:rPr lang="fr-FR" dirty="0"/>
              <a:t>Il s'agit d'un RNN avec une porte de sortie</a:t>
            </a:r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pic>
        <p:nvPicPr>
          <p:cNvPr id="1026" name="Picture 2" descr="https://upload.wikimedia.org/wikipedia/commons/8/8f/Elman_s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418" y="1700808"/>
            <a:ext cx="1896145" cy="209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215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LSTM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Long Short </a:t>
            </a:r>
            <a:r>
              <a:rPr lang="fr-FR" dirty="0" err="1"/>
              <a:t>Term</a:t>
            </a:r>
            <a:r>
              <a:rPr lang="fr-FR" dirty="0"/>
              <a:t> Memory Network</a:t>
            </a:r>
          </a:p>
          <a:p>
            <a:pPr lvl="1"/>
            <a:r>
              <a:rPr lang="fr-FR" dirty="0"/>
              <a:t>Le problèmes des RNN est la données qui reste longtemps dans le neurone (Long </a:t>
            </a:r>
            <a:r>
              <a:rPr lang="fr-FR" dirty="0" err="1"/>
              <a:t>Term</a:t>
            </a:r>
            <a:r>
              <a:rPr lang="fr-FR" dirty="0"/>
              <a:t> Memory)</a:t>
            </a:r>
          </a:p>
          <a:p>
            <a:pPr lvl="1"/>
            <a:r>
              <a:rPr lang="fr-FR" dirty="0"/>
              <a:t>C’est-à-dire un grand nombre d'itération</a:t>
            </a:r>
          </a:p>
          <a:p>
            <a:pPr lvl="1"/>
            <a:r>
              <a:rPr lang="fr-FR" dirty="0"/>
              <a:t>Très utilisé dans le langage naturel et la traduction</a:t>
            </a:r>
          </a:p>
          <a:p>
            <a:r>
              <a:rPr lang="fr-FR" dirty="0"/>
              <a:t>LSTM change le mécanisme d'activation d'un neurone afin d'éviter un nombre d'itération trop élevé</a:t>
            </a:r>
          </a:p>
          <a:p>
            <a:r>
              <a:rPr lang="fr-FR" dirty="0"/>
              <a:t>RNN ou MLP classique :</a:t>
            </a:r>
          </a:p>
          <a:p>
            <a:endParaRPr lang="fr-FR" dirty="0"/>
          </a:p>
          <a:p>
            <a:pPr lvl="1"/>
            <a:endParaRPr lang="fr-FR" dirty="0"/>
          </a:p>
        </p:txBody>
      </p:sp>
      <p:pic>
        <p:nvPicPr>
          <p:cNvPr id="2050" name="Picture 2" descr="https://colah.github.io/posts/2015-08-Understanding-LSTMs/img/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276" y="5013176"/>
            <a:ext cx="3432642" cy="128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348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LSTM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Layer LSTM contient 4 </a:t>
            </a:r>
            <a:r>
              <a:rPr lang="fr-FR" dirty="0" err="1"/>
              <a:t>layers</a:t>
            </a:r>
            <a:r>
              <a:rPr lang="fr-FR" dirty="0"/>
              <a:t> custom</a:t>
            </a:r>
          </a:p>
          <a:p>
            <a:endParaRPr lang="fr-FR" dirty="0"/>
          </a:p>
          <a:p>
            <a:pPr lvl="1"/>
            <a:endParaRPr lang="fr-FR" dirty="0"/>
          </a:p>
        </p:txBody>
      </p:sp>
      <p:pic>
        <p:nvPicPr>
          <p:cNvPr id="2052" name="Picture 4" descr="A LSTM neural network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01510"/>
            <a:ext cx="6525006" cy="245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colah.github.io/posts/2015-08-Understanding-LSTMs/img/LSTM2-no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95" y="4909703"/>
            <a:ext cx="5436096" cy="101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637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LSTM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 nombreuses variantes existent</a:t>
            </a:r>
          </a:p>
        </p:txBody>
      </p:sp>
      <p:pic>
        <p:nvPicPr>
          <p:cNvPr id="4098" name="Picture 2" descr="A gated recurrent unit neural network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56" y="2492896"/>
            <a:ext cx="839276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878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Réseaux </a:t>
            </a:r>
            <a:r>
              <a:rPr lang="fr-FR" dirty="0" err="1"/>
              <a:t>déconvolutifs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construire de l'information</a:t>
            </a:r>
          </a:p>
          <a:p>
            <a:r>
              <a:rPr lang="fr-FR" dirty="0"/>
              <a:t>U-net est le plus connu</a:t>
            </a:r>
          </a:p>
          <a:p>
            <a:r>
              <a:rPr lang="fr-FR" dirty="0"/>
              <a:t>Très utilisé dans le </a:t>
            </a:r>
            <a:r>
              <a:rPr lang="fr-FR" dirty="0" err="1"/>
              <a:t>Deep</a:t>
            </a:r>
            <a:r>
              <a:rPr lang="fr-FR" dirty="0"/>
              <a:t> Fake</a:t>
            </a:r>
          </a:p>
          <a:p>
            <a:endParaRPr lang="fr-FR" dirty="0"/>
          </a:p>
        </p:txBody>
      </p:sp>
      <p:pic>
        <p:nvPicPr>
          <p:cNvPr id="5122" name="Picture 2" descr="https://miro.medium.com/max/800/1*OkUrpDD6I0FpugA_bbYBJ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996952"/>
            <a:ext cx="5328592" cy="45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295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Conv2dTranspose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Effectue une </a:t>
            </a:r>
            <a:r>
              <a:rPr lang="fr-FR" dirty="0" err="1"/>
              <a:t>déconvolution</a:t>
            </a:r>
            <a:endParaRPr lang="fr-FR" dirty="0"/>
          </a:p>
          <a:p>
            <a:pPr lvl="1"/>
            <a:r>
              <a:rPr lang="fr-FR" dirty="0"/>
              <a:t>Inverse la convolution et le </a:t>
            </a:r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Le nombre de possibilité est très élevé</a:t>
            </a:r>
          </a:p>
          <a:p>
            <a:pPr lvl="1"/>
            <a:r>
              <a:rPr lang="fr-FR" dirty="0"/>
              <a:t>Le paramètre de Conv2dTranspose est le nombre de fenêtre de </a:t>
            </a:r>
            <a:r>
              <a:rPr lang="fr-FR" dirty="0" err="1"/>
              <a:t>déconvolution</a:t>
            </a:r>
            <a:r>
              <a:rPr lang="fr-FR" dirty="0"/>
              <a:t> possible</a:t>
            </a:r>
          </a:p>
          <a:p>
            <a:pPr lvl="1"/>
            <a:r>
              <a:rPr lang="fr-FR" dirty="0"/>
              <a:t>Ce sont les poids du layer</a:t>
            </a:r>
          </a:p>
          <a:p>
            <a:pPr lvl="1"/>
            <a:r>
              <a:rPr lang="fr-FR" dirty="0"/>
              <a:t>Reconstruit une image haute définition à partir d’une basse résolution</a:t>
            </a:r>
          </a:p>
        </p:txBody>
      </p:sp>
    </p:spTree>
    <p:extLst>
      <p:ext uri="{BB962C8B-B14F-4D97-AF65-F5344CB8AC3E}">
        <p14:creationId xmlns:p14="http://schemas.microsoft.com/office/powerpoint/2010/main" val="343384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r>
              <a:rPr lang="fr-FR" dirty="0"/>
              <a:t> </a:t>
            </a:r>
            <a:r>
              <a:rPr lang="fr-FR" dirty="0" err="1"/>
              <a:t>AlphaGo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IBM </a:t>
            </a:r>
            <a:r>
              <a:rPr lang="fr-FR" dirty="0" err="1"/>
              <a:t>DeepBlue</a:t>
            </a:r>
            <a:endParaRPr lang="fr-FR" dirty="0"/>
          </a:p>
          <a:p>
            <a:pPr lvl="1"/>
            <a:r>
              <a:rPr lang="fr-FR" dirty="0"/>
              <a:t>Bas Kasparov en 1997</a:t>
            </a:r>
          </a:p>
          <a:p>
            <a:r>
              <a:rPr lang="fr-FR" dirty="0" err="1"/>
              <a:t>AlphaGo</a:t>
            </a:r>
            <a:endParaRPr lang="fr-FR" dirty="0"/>
          </a:p>
          <a:p>
            <a:pPr lvl="1"/>
            <a:r>
              <a:rPr lang="fr-FR" dirty="0"/>
              <a:t>Développé par Google </a:t>
            </a:r>
            <a:r>
              <a:rPr lang="fr-FR" dirty="0" err="1"/>
              <a:t>DeepMind</a:t>
            </a:r>
            <a:endParaRPr lang="fr-FR" dirty="0"/>
          </a:p>
          <a:p>
            <a:pPr lvl="1"/>
            <a:r>
              <a:rPr lang="fr-FR" dirty="0"/>
              <a:t>Bas un pro en 2015</a:t>
            </a:r>
          </a:p>
          <a:p>
            <a:pPr lvl="1"/>
            <a:r>
              <a:rPr lang="fr-FR" dirty="0"/>
              <a:t>Ingère une énorme base de données de parties de Go</a:t>
            </a:r>
          </a:p>
          <a:p>
            <a:pPr lvl="1"/>
            <a:r>
              <a:rPr lang="fr-FR" dirty="0"/>
              <a:t>Parcours de graphe</a:t>
            </a:r>
          </a:p>
          <a:p>
            <a:pPr lvl="1"/>
            <a:r>
              <a:rPr lang="fr-FR" dirty="0"/>
              <a:t>Deux réseaux de neurones</a:t>
            </a:r>
          </a:p>
          <a:p>
            <a:pPr lvl="2"/>
            <a:r>
              <a:rPr lang="fr-FR" dirty="0"/>
              <a:t>Un pour les valeurs, un autre pour les objectifs</a:t>
            </a:r>
          </a:p>
          <a:p>
            <a:pPr lvl="1"/>
            <a:r>
              <a:rPr lang="fr-FR" dirty="0"/>
              <a:t>Joue contre lui même</a:t>
            </a:r>
          </a:p>
          <a:p>
            <a:pPr lvl="1"/>
            <a:r>
              <a:rPr lang="fr-FR" dirty="0"/>
              <a:t>Bas Lee </a:t>
            </a:r>
            <a:r>
              <a:rPr lang="fr-FR" dirty="0" err="1"/>
              <a:t>Sedol</a:t>
            </a:r>
            <a:r>
              <a:rPr lang="fr-FR" dirty="0"/>
              <a:t> le n°1 mondial en 2017</a:t>
            </a:r>
          </a:p>
        </p:txBody>
      </p:sp>
      <p:pic>
        <p:nvPicPr>
          <p:cNvPr id="1026" name="Picture 2" descr="https://cdn-images-1.medium.com/max/2560/1*Uz2UQz3xjLm21dgGd94fNw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836712"/>
            <a:ext cx="2957728" cy="286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534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3210D3-34BB-4E7C-9E38-D6DD1FF21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GNN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9567C6-602F-4F8F-855E-4EF56C9D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Graph Neural Network</a:t>
            </a:r>
          </a:p>
          <a:p>
            <a:pPr lvl="1"/>
            <a:r>
              <a:rPr lang="fr-FR" dirty="0"/>
              <a:t>Réseau en graphe</a:t>
            </a:r>
          </a:p>
          <a:p>
            <a:pPr lvl="1"/>
            <a:r>
              <a:rPr lang="fr-FR" dirty="0"/>
              <a:t>Pas de couche</a:t>
            </a:r>
          </a:p>
          <a:p>
            <a:pPr lvl="1"/>
            <a:r>
              <a:rPr lang="fr-FR" dirty="0"/>
              <a:t>Très utile dans le monde autre que le traitement de signal</a:t>
            </a:r>
          </a:p>
          <a:p>
            <a:r>
              <a:rPr lang="fr-FR" dirty="0"/>
              <a:t>Alternative à MLP pour le traitement des DATA</a:t>
            </a:r>
          </a:p>
          <a:p>
            <a:pPr lvl="1"/>
            <a:r>
              <a:rPr lang="fr-FR" dirty="0"/>
              <a:t>Permet d'appliquer les convolutions des CNN à un graphe</a:t>
            </a:r>
          </a:p>
          <a:p>
            <a:pPr lvl="1"/>
            <a:r>
              <a:rPr lang="fr-FR" dirty="0"/>
              <a:t>Encore peu mature</a:t>
            </a:r>
          </a:p>
        </p:txBody>
      </p:sp>
    </p:spTree>
    <p:extLst>
      <p:ext uri="{BB962C8B-B14F-4D97-AF65-F5344CB8AC3E}">
        <p14:creationId xmlns:p14="http://schemas.microsoft.com/office/powerpoint/2010/main" val="129750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4AB79B-7C07-4CFC-9688-749DA26A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GNN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2C3DB7-CDEC-4F3D-894C-B17DBE7A0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Graph Neural Network</a:t>
            </a:r>
          </a:p>
          <a:p>
            <a:r>
              <a:rPr lang="fr-FR" dirty="0"/>
              <a:t>Il s'agit d'un graphe où on peu appliquer des </a:t>
            </a:r>
            <a:r>
              <a:rPr lang="fr-FR" dirty="0" err="1"/>
              <a:t>pooling</a:t>
            </a:r>
            <a:r>
              <a:rPr lang="fr-FR" dirty="0"/>
              <a:t> à des graphes de nœuds</a:t>
            </a:r>
          </a:p>
          <a:p>
            <a:pPr lvl="1"/>
            <a:r>
              <a:rPr lang="fr-FR" dirty="0"/>
              <a:t>Fonctionnement par région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15648F-17D0-4DDF-B39D-41A4D967D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53" y="3789040"/>
            <a:ext cx="6034416" cy="162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38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AC6C75-21C0-41B5-8D6E-E407F35B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r>
              <a:rPr lang="fr-FR" dirty="0"/>
              <a:t> GNN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5C43C2-2679-4A27-A562-A415CE5ED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Pas d'implémentation native des GNN dans </a:t>
            </a:r>
            <a:r>
              <a:rPr lang="fr-FR" sz="2400" dirty="0" err="1"/>
              <a:t>Tensorflow</a:t>
            </a:r>
            <a:endParaRPr lang="fr-FR" sz="2400" dirty="0"/>
          </a:p>
          <a:p>
            <a:r>
              <a:rPr lang="fr-FR" sz="2400" dirty="0"/>
              <a:t>Implémentation par </a:t>
            </a:r>
            <a:r>
              <a:rPr lang="fr-FR" sz="2400" dirty="0" err="1"/>
              <a:t>Spektral</a:t>
            </a:r>
            <a:endParaRPr lang="fr-FR" sz="2400" dirty="0"/>
          </a:p>
          <a:p>
            <a:pPr lvl="1"/>
            <a:r>
              <a:rPr lang="fr-FR" sz="2000" dirty="0"/>
              <a:t>https://github.com/danielegrattarola/spektral</a:t>
            </a:r>
          </a:p>
          <a:p>
            <a:r>
              <a:rPr lang="fr-FR" sz="2400" dirty="0"/>
              <a:t>Il existe des nombreuses catégories de GNN</a:t>
            </a:r>
          </a:p>
          <a:p>
            <a:pPr lvl="1"/>
            <a:r>
              <a:rPr lang="fr-FR" sz="2000" dirty="0" err="1"/>
              <a:t>GraphSAGE</a:t>
            </a:r>
            <a:r>
              <a:rPr lang="fr-FR" sz="2000" dirty="0"/>
              <a:t> : </a:t>
            </a:r>
            <a:r>
              <a:rPr lang="fr-FR" sz="2000" dirty="0" err="1"/>
              <a:t>Pooling</a:t>
            </a:r>
            <a:r>
              <a:rPr lang="fr-FR" sz="2000" dirty="0"/>
              <a:t> (</a:t>
            </a:r>
            <a:r>
              <a:rPr lang="fr-FR" sz="2000" dirty="0" err="1"/>
              <a:t>Aggregation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GCN : Convolution + </a:t>
            </a:r>
            <a:r>
              <a:rPr lang="fr-FR" sz="2000" dirty="0" err="1"/>
              <a:t>Pooling</a:t>
            </a:r>
            <a:endParaRPr lang="fr-FR" sz="2000" dirty="0"/>
          </a:p>
          <a:p>
            <a:pPr lvl="1"/>
            <a:r>
              <a:rPr lang="fr-FR" sz="2000" dirty="0" err="1"/>
              <a:t>ChebNets</a:t>
            </a:r>
            <a:r>
              <a:rPr lang="fr-FR" sz="2000" dirty="0"/>
              <a:t> : Convolution + Activation + MLP</a:t>
            </a:r>
          </a:p>
          <a:p>
            <a:pPr lvl="1"/>
            <a:r>
              <a:rPr lang="fr-FR" sz="2000" dirty="0"/>
              <a:t>ECC : Fourier</a:t>
            </a:r>
          </a:p>
          <a:p>
            <a:pPr lvl="1"/>
            <a:r>
              <a:rPr lang="fr-FR" sz="2000" dirty="0"/>
              <a:t>GAT : Attention layer avec </a:t>
            </a:r>
            <a:r>
              <a:rPr lang="fr-FR" sz="2000" dirty="0" err="1"/>
              <a:t>Softmax</a:t>
            </a:r>
            <a:r>
              <a:rPr lang="fr-FR" sz="2000" dirty="0"/>
              <a:t> et </a:t>
            </a:r>
            <a:r>
              <a:rPr lang="fr-FR" sz="2000" dirty="0" err="1"/>
              <a:t>Lelu</a:t>
            </a:r>
            <a:endParaRPr lang="fr-FR" sz="2000" dirty="0"/>
          </a:p>
          <a:p>
            <a:pPr lvl="1"/>
            <a:r>
              <a:rPr lang="fr-FR" sz="2000" dirty="0"/>
              <a:t>GIN : Isomorphisme, transformation du graphe en arbre avant </a:t>
            </a:r>
            <a:r>
              <a:rPr lang="fr-FR" sz="2000" dirty="0" err="1"/>
              <a:t>pooling</a:t>
            </a:r>
            <a:endParaRPr lang="fr-FR" sz="2000" dirty="0"/>
          </a:p>
          <a:p>
            <a:pPr lvl="1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432834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Move 37!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2808312"/>
          </a:xfrm>
        </p:spPr>
        <p:txBody>
          <a:bodyPr/>
          <a:lstStyle/>
          <a:p>
            <a:r>
              <a:rPr lang="fr-FR" sz="2000" dirty="0" err="1"/>
              <a:t>AlphaGo</a:t>
            </a:r>
            <a:r>
              <a:rPr lang="fr-FR" sz="2000" dirty="0"/>
              <a:t> </a:t>
            </a:r>
            <a:r>
              <a:rPr lang="fr-FR" sz="2000" dirty="0" err="1"/>
              <a:t>Zero</a:t>
            </a:r>
            <a:endParaRPr lang="fr-FR" sz="2000" dirty="0"/>
          </a:p>
          <a:p>
            <a:pPr lvl="1"/>
            <a:r>
              <a:rPr lang="fr-FR" sz="1800" dirty="0"/>
              <a:t>Article publié sur Arxiv.org en 2017</a:t>
            </a:r>
          </a:p>
          <a:p>
            <a:pPr lvl="1"/>
            <a:r>
              <a:rPr lang="fr-FR" sz="1800" dirty="0"/>
              <a:t>Simplifie </a:t>
            </a:r>
            <a:r>
              <a:rPr lang="fr-FR" sz="1800" dirty="0" err="1"/>
              <a:t>AlphaGo</a:t>
            </a:r>
            <a:endParaRPr lang="fr-FR" sz="1800" dirty="0"/>
          </a:p>
          <a:p>
            <a:pPr lvl="1"/>
            <a:r>
              <a:rPr lang="fr-FR" sz="1800" dirty="0"/>
              <a:t>Un seul réseau</a:t>
            </a:r>
          </a:p>
          <a:p>
            <a:pPr lvl="1"/>
            <a:r>
              <a:rPr lang="fr-FR" sz="1800" dirty="0"/>
              <a:t>Aucune base de données</a:t>
            </a:r>
          </a:p>
          <a:p>
            <a:pPr lvl="1"/>
            <a:r>
              <a:rPr lang="fr-FR" sz="1800" dirty="0"/>
              <a:t>Joue contre lui-même</a:t>
            </a:r>
          </a:p>
          <a:p>
            <a:pPr lvl="1"/>
            <a:r>
              <a:rPr lang="fr-FR" sz="1800" dirty="0"/>
              <a:t>Les règles du jeu de Go sont codées en "dur"</a:t>
            </a:r>
          </a:p>
          <a:p>
            <a:pPr lvl="1"/>
            <a:r>
              <a:rPr lang="fr-FR" sz="1800" dirty="0"/>
              <a:t>Bat un humain en 24h</a:t>
            </a:r>
          </a:p>
          <a:p>
            <a:pPr lvl="1"/>
            <a:r>
              <a:rPr lang="fr-FR" sz="1800" dirty="0"/>
              <a:t>Bat un champion du monde en 3 jours</a:t>
            </a:r>
          </a:p>
          <a:p>
            <a:pPr lvl="1"/>
            <a:endParaRPr lang="fr-FR" sz="1800" dirty="0"/>
          </a:p>
          <a:p>
            <a:pPr lvl="1"/>
            <a:endParaRPr lang="fr-FR" sz="1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4477655"/>
            <a:ext cx="4635409" cy="238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14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Alpha </a:t>
            </a:r>
            <a:r>
              <a:rPr lang="fr-FR" dirty="0" err="1"/>
              <a:t>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AlphaZero</a:t>
            </a:r>
            <a:endParaRPr lang="fr-FR" dirty="0"/>
          </a:p>
          <a:p>
            <a:pPr lvl="1"/>
            <a:r>
              <a:rPr lang="fr-FR" dirty="0"/>
              <a:t>Version généraliste de </a:t>
            </a:r>
            <a:r>
              <a:rPr lang="fr-FR" dirty="0" err="1"/>
              <a:t>AlphaGo</a:t>
            </a:r>
            <a:endParaRPr lang="fr-FR" dirty="0"/>
          </a:p>
          <a:p>
            <a:pPr lvl="1"/>
            <a:r>
              <a:rPr lang="fr-FR" dirty="0"/>
              <a:t>Echec, Go, </a:t>
            </a:r>
            <a:r>
              <a:rPr lang="fr-FR" dirty="0" err="1"/>
              <a:t>Shogi</a:t>
            </a:r>
            <a:r>
              <a:rPr lang="fr-FR" dirty="0"/>
              <a:t>, …</a:t>
            </a:r>
          </a:p>
          <a:p>
            <a:r>
              <a:rPr lang="fr-FR" dirty="0"/>
              <a:t>Part de Zéro</a:t>
            </a:r>
          </a:p>
          <a:p>
            <a:pPr lvl="1"/>
            <a:r>
              <a:rPr lang="fr-FR" dirty="0"/>
              <a:t>Est bien meilleurs qu'un apprentissage supervisé</a:t>
            </a:r>
          </a:p>
          <a:p>
            <a:pPr lvl="1"/>
            <a:r>
              <a:rPr lang="fr-FR" dirty="0"/>
              <a:t>N'est as limité par l'intelligence humaine</a:t>
            </a:r>
          </a:p>
          <a:p>
            <a:pPr lvl="1"/>
            <a:r>
              <a:rPr lang="fr-FR" dirty="0"/>
              <a:t>Bat un champion du monde en 4h</a:t>
            </a:r>
          </a:p>
          <a:p>
            <a:pPr lvl="1"/>
            <a:r>
              <a:rPr lang="fr-FR" dirty="0"/>
              <a:t>Bat </a:t>
            </a:r>
            <a:r>
              <a:rPr lang="fr-FR" dirty="0" err="1"/>
              <a:t>AlphaGo</a:t>
            </a:r>
            <a:r>
              <a:rPr lang="fr-FR" dirty="0"/>
              <a:t> en 8h</a:t>
            </a:r>
          </a:p>
          <a:p>
            <a:pPr lvl="1"/>
            <a:r>
              <a:rPr lang="fr-FR" dirty="0"/>
              <a:t>1700 </a:t>
            </a:r>
            <a:r>
              <a:rPr lang="fr-FR" dirty="0" err="1"/>
              <a:t>GPU.Year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4653136"/>
            <a:ext cx="584792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4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AlphaZero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Aux Echec </a:t>
            </a:r>
            <a:r>
              <a:rPr lang="fr-FR" dirty="0" err="1"/>
              <a:t>AlphaZero</a:t>
            </a:r>
            <a:r>
              <a:rPr lang="fr-FR" dirty="0"/>
              <a:t> bat </a:t>
            </a:r>
            <a:r>
              <a:rPr lang="fr-FR" dirty="0" err="1"/>
              <a:t>StockFish</a:t>
            </a:r>
            <a:endParaRPr lang="fr-FR" dirty="0"/>
          </a:p>
          <a:p>
            <a:pPr lvl="1"/>
            <a:r>
              <a:rPr lang="fr-FR" dirty="0"/>
              <a:t>qui est une exploration d'arbre + base de données</a:t>
            </a:r>
          </a:p>
          <a:p>
            <a:pPr lvl="1"/>
            <a:r>
              <a:rPr lang="fr-FR" dirty="0"/>
              <a:t>Un des meilleurs réseau de neurone fait 64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Entre 50K et 100K neurones (34Mo)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648" y="3212976"/>
            <a:ext cx="4759251" cy="38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59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DATA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Alpha </a:t>
            </a:r>
            <a:r>
              <a:rPr lang="fr-FR" dirty="0" err="1"/>
              <a:t>Zero</a:t>
            </a:r>
            <a:r>
              <a:rPr lang="fr-FR" dirty="0"/>
              <a:t> n'est pas supervisé</a:t>
            </a:r>
          </a:p>
          <a:p>
            <a:pPr lvl="1"/>
            <a:r>
              <a:rPr lang="fr-FR" dirty="0"/>
              <a:t>Pour cela il a effectué 21 Million de parties pour battre Alpha Go Lee en 8h (730 parties / s)</a:t>
            </a:r>
          </a:p>
          <a:p>
            <a:pPr lvl="1"/>
            <a:r>
              <a:rPr lang="fr-FR" dirty="0"/>
              <a:t>44 Million de parties pour battre Stockfish aux échecs (</a:t>
            </a:r>
            <a:r>
              <a:rPr lang="fr-FR" dirty="0" err="1"/>
              <a:t>Algo</a:t>
            </a:r>
            <a:r>
              <a:rPr lang="fr-FR" dirty="0"/>
              <a:t> brut de force + heuristique d'arbre) en 4h (3055 parties / s)</a:t>
            </a:r>
          </a:p>
          <a:p>
            <a:r>
              <a:rPr lang="fr-FR" dirty="0"/>
              <a:t>En apprentissage supervisé le modèle Alpha peut fonctionner</a:t>
            </a:r>
          </a:p>
          <a:p>
            <a:pPr lvl="1"/>
            <a:r>
              <a:rPr lang="fr-FR" dirty="0"/>
              <a:t>Mais il faut &gt; 10 Millions de data supervisées</a:t>
            </a:r>
          </a:p>
          <a:p>
            <a:r>
              <a:rPr lang="fr-FR" dirty="0"/>
              <a:t>Un réseau plus petit où pré-entrainer peut suffire sil le nombre de données est insuffisant</a:t>
            </a:r>
          </a:p>
          <a:p>
            <a:pPr lvl="1"/>
            <a:r>
              <a:rPr lang="fr-FR" dirty="0"/>
              <a:t>Complexe à mettre en </a:t>
            </a:r>
            <a:r>
              <a:rPr lang="fr-FR" dirty="0" err="1"/>
              <a:t>oeuvre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625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Heuristiques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étant gourmand en calcul le calcul réparti est presque obligatoire</a:t>
            </a:r>
          </a:p>
          <a:p>
            <a:r>
              <a:rPr lang="fr-FR" dirty="0"/>
              <a:t>Présence d’heuristiques</a:t>
            </a:r>
          </a:p>
          <a:p>
            <a:pPr lvl="1"/>
            <a:r>
              <a:rPr lang="fr-FR" dirty="0"/>
              <a:t>Règles non démontrable qui permettent d’accélérer le traitement</a:t>
            </a:r>
          </a:p>
          <a:p>
            <a:pPr lvl="1"/>
            <a:r>
              <a:rPr lang="fr-FR" dirty="0"/>
              <a:t>Par exemple en échec, la prise de la reine est trop couteuse pour continuer</a:t>
            </a:r>
          </a:p>
          <a:p>
            <a:pPr lvl="1"/>
            <a:r>
              <a:rPr lang="fr-FR" dirty="0"/>
              <a:t>Le résultat d’une heuristique peut être injecter par </a:t>
            </a:r>
            <a:r>
              <a:rPr lang="fr-FR" dirty="0" err="1"/>
              <a:t>concatenate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9390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2545CD-C220-4CD7-84BF-88FEFAE4D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84C855-9A82-4B87-B6EF-DFCE419B9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Generative</a:t>
            </a:r>
            <a:r>
              <a:rPr lang="fr-FR" dirty="0"/>
              <a:t> </a:t>
            </a:r>
            <a:r>
              <a:rPr lang="fr-FR" dirty="0" err="1"/>
              <a:t>Adversarial</a:t>
            </a:r>
            <a:r>
              <a:rPr lang="fr-FR" dirty="0"/>
              <a:t> Network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9A73B0-A881-4C8B-832B-5DAE83DFE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70668"/>
            <a:ext cx="7020272" cy="39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6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39176A-5487-4AE5-9E4D-0E686E97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18509C7-6968-4AB2-97A5-68873800B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6660232" cy="4299557"/>
          </a:xfrm>
          <a:prstGeom prst="rect">
            <a:avLst/>
          </a:prstGeom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D344459-95AB-4D53-8E02-81E2DB84B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97702" y="364502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79423"/>
      </p:ext>
    </p:extLst>
  </p:cSld>
  <p:clrMapOvr>
    <a:masterClrMapping/>
  </p:clrMapOvr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16702</TotalTime>
  <Words>740</Words>
  <Application>Microsoft Office PowerPoint</Application>
  <PresentationFormat>Affichage à l'écran (4:3)</PresentationFormat>
  <Paragraphs>128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Arial</vt:lpstr>
      <vt:lpstr>Monotype Sorts</vt:lpstr>
      <vt:lpstr>Times New Roman</vt:lpstr>
      <vt:lpstr>cvc</vt:lpstr>
      <vt:lpstr>Présentation PowerPoint</vt:lpstr>
      <vt:lpstr>TensorFlow AlphaGo</vt:lpstr>
      <vt:lpstr>Move 37!</vt:lpstr>
      <vt:lpstr>Alpha Zero</vt:lpstr>
      <vt:lpstr>AlphaZero</vt:lpstr>
      <vt:lpstr>Les DATA</vt:lpstr>
      <vt:lpstr>Heuristiques</vt:lpstr>
      <vt:lpstr>GAN</vt:lpstr>
      <vt:lpstr>GAN</vt:lpstr>
      <vt:lpstr>Policy and Value Network</vt:lpstr>
      <vt:lpstr>Policy network</vt:lpstr>
      <vt:lpstr>Value network</vt:lpstr>
      <vt:lpstr>Policy &amp; Value Network</vt:lpstr>
      <vt:lpstr>CRNN</vt:lpstr>
      <vt:lpstr>LSTM</vt:lpstr>
      <vt:lpstr>LSTM</vt:lpstr>
      <vt:lpstr>LSTM</vt:lpstr>
      <vt:lpstr>Réseaux déconvolutifs</vt:lpstr>
      <vt:lpstr>Conv2dTranspose</vt:lpstr>
      <vt:lpstr>GNN</vt:lpstr>
      <vt:lpstr>GNN</vt:lpstr>
      <vt:lpstr>Tensorflow GNN</vt:lpstr>
    </vt:vector>
  </TitlesOfParts>
  <Company>jkhjkjkh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Cyril Vincent</cp:lastModifiedBy>
  <cp:revision>497</cp:revision>
  <dcterms:created xsi:type="dcterms:W3CDTF">2000-04-10T19:33:12Z</dcterms:created>
  <dcterms:modified xsi:type="dcterms:W3CDTF">2020-08-25T10:00:17Z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